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383" r:id="rId2"/>
    <p:sldId id="378" r:id="rId3"/>
    <p:sldId id="379" r:id="rId4"/>
    <p:sldId id="380" r:id="rId5"/>
    <p:sldId id="381" r:id="rId6"/>
    <p:sldId id="256" r:id="rId7"/>
    <p:sldId id="376" r:id="rId8"/>
    <p:sldId id="385" r:id="rId9"/>
    <p:sldId id="375" r:id="rId10"/>
    <p:sldId id="370" r:id="rId11"/>
    <p:sldId id="377" r:id="rId12"/>
    <p:sldId id="367" r:id="rId13"/>
    <p:sldId id="343" r:id="rId14"/>
    <p:sldId id="371" r:id="rId15"/>
    <p:sldId id="372" r:id="rId16"/>
    <p:sldId id="404" r:id="rId17"/>
    <p:sldId id="402" r:id="rId18"/>
    <p:sldId id="403" r:id="rId19"/>
    <p:sldId id="382" r:id="rId20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5" autoAdjust="0"/>
    <p:restoredTop sz="72848" autoAdjust="0"/>
  </p:normalViewPr>
  <p:slideViewPr>
    <p:cSldViewPr>
      <p:cViewPr varScale="1">
        <p:scale>
          <a:sx n="93" d="100"/>
          <a:sy n="93" d="100"/>
        </p:scale>
        <p:origin x="185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6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40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minutes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Lec02b1-OS Design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cont.ppt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5-10 minutes: Lec02b2-Project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2 overview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In Fall’16, we only spent 5 minutes on project 2 overview.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1. Project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Specification.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docxPreview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the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documentView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2. How to build tool chain: The MIPS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toolchain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for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txtPreview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the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documentView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3. How to build and run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sys161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htmlView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4.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gdb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htmView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 and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cvs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htmView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5. Configuration file: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sys161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confView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Below, you can find five source code packages: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6.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-1.10.tar.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gzView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7.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binutils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tarView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8. Download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 from: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https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://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dl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dropboxusercontent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/u/24238235/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9. Download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 from: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https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://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dl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dropboxusercontent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/u/24238235/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10.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sys161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-1.12.tar.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gzView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0923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</a:rPr>
              <a:t>Command line instructions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Git global setup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</a:t>
            </a:r>
            <a:r>
              <a:rPr lang="en-US" u="sng" dirty="0">
                <a:solidFill>
                  <a:srgbClr val="000000"/>
                </a:solidFill>
                <a:effectLst/>
              </a:rPr>
              <a:t>config</a:t>
            </a:r>
            <a:r>
              <a:rPr lang="en-US" dirty="0">
                <a:solidFill>
                  <a:srgbClr val="000000"/>
                </a:solidFill>
                <a:effectLst/>
              </a:rPr>
              <a:t> --global </a:t>
            </a:r>
            <a:r>
              <a:rPr lang="en-US" dirty="0" err="1">
                <a:solidFill>
                  <a:srgbClr val="000000"/>
                </a:solidFill>
                <a:effectLst/>
              </a:rPr>
              <a:t>user.name</a:t>
            </a:r>
            <a:r>
              <a:rPr lang="en-US" dirty="0">
                <a:solidFill>
                  <a:srgbClr val="000000"/>
                </a:solidFill>
                <a:effectLst/>
              </a:rPr>
              <a:t> "</a:t>
            </a:r>
            <a:r>
              <a:rPr lang="en-US" u="sng" dirty="0">
                <a:solidFill>
                  <a:srgbClr val="000000"/>
                </a:solidFill>
                <a:effectLst/>
              </a:rPr>
              <a:t>XZQ0001</a:t>
            </a:r>
            <a:r>
              <a:rPr lang="en-US" dirty="0">
                <a:solidFill>
                  <a:srgbClr val="000000"/>
                </a:solidFill>
                <a:effectLst/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</a:t>
            </a:r>
            <a:r>
              <a:rPr lang="en-US" u="sng" dirty="0">
                <a:solidFill>
                  <a:srgbClr val="000000"/>
                </a:solidFill>
                <a:effectLst/>
              </a:rPr>
              <a:t>config</a:t>
            </a:r>
            <a:r>
              <a:rPr lang="en-US" dirty="0">
                <a:solidFill>
                  <a:srgbClr val="000000"/>
                </a:solidFill>
                <a:effectLst/>
              </a:rPr>
              <a:t> --global </a:t>
            </a:r>
            <a:r>
              <a:rPr lang="en-US" dirty="0" err="1">
                <a:solidFill>
                  <a:srgbClr val="000000"/>
                </a:solidFill>
                <a:effectLst/>
              </a:rPr>
              <a:t>user.email</a:t>
            </a:r>
            <a:r>
              <a:rPr lang="en-US" dirty="0">
                <a:solidFill>
                  <a:srgbClr val="000000"/>
                </a:solidFill>
                <a:effectLst/>
              </a:rPr>
              <a:t> "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xqin@auburn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 dirty="0">
                <a:solidFill>
                  <a:srgbClr val="000000"/>
                </a:solidFill>
                <a:effectLst/>
              </a:rPr>
              <a:t>"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Create a new repository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clone </a:t>
            </a:r>
            <a:r>
              <a:rPr lang="en-US" u="sng" dirty="0">
                <a:solidFill>
                  <a:srgbClr val="000000"/>
                </a:solidFill>
                <a:effectLst/>
              </a:rPr>
              <a:t>https</a:t>
            </a:r>
            <a:r>
              <a:rPr lang="en-US" dirty="0">
                <a:solidFill>
                  <a:srgbClr val="000000"/>
                </a:solidFill>
                <a:effectLst/>
              </a:rPr>
              <a:t>://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gitlab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eng</a:t>
            </a:r>
            <a:r>
              <a:rPr lang="en-US" dirty="0" err="1">
                <a:solidFill>
                  <a:srgbClr val="000000"/>
                </a:solidFill>
                <a:effectLst/>
              </a:rPr>
              <a:t>.auburn.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XZQ0001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second_os161</a:t>
            </a:r>
            <a:r>
              <a:rPr lang="en-US" dirty="0">
                <a:solidFill>
                  <a:srgbClr val="000000"/>
                </a:solidFill>
                <a:effectLst/>
              </a:rPr>
              <a:t>.git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cd </a:t>
            </a:r>
            <a:r>
              <a:rPr lang="en-US" u="sng" dirty="0">
                <a:solidFill>
                  <a:srgbClr val="000000"/>
                </a:solidFill>
                <a:effectLst/>
              </a:rPr>
              <a:t>second_os161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touch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README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md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add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README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md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commit -m "add </a:t>
            </a:r>
            <a:r>
              <a:rPr lang="en-US" u="sng" dirty="0">
                <a:solidFill>
                  <a:srgbClr val="000000"/>
                </a:solidFill>
                <a:effectLst/>
              </a:rPr>
              <a:t>README</a:t>
            </a:r>
            <a:r>
              <a:rPr lang="en-US" dirty="0">
                <a:solidFill>
                  <a:srgbClr val="000000"/>
                </a:solidFill>
                <a:effectLst/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push -u origin master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Existing folder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cd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existing_folder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init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remote add origin </a:t>
            </a:r>
            <a:r>
              <a:rPr lang="en-US" u="sng" dirty="0">
                <a:solidFill>
                  <a:srgbClr val="000000"/>
                </a:solidFill>
                <a:effectLst/>
              </a:rPr>
              <a:t>https</a:t>
            </a:r>
            <a:r>
              <a:rPr lang="en-US" dirty="0">
                <a:solidFill>
                  <a:srgbClr val="000000"/>
                </a:solidFill>
                <a:effectLst/>
              </a:rPr>
              <a:t>://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gitlab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eng</a:t>
            </a:r>
            <a:r>
              <a:rPr lang="en-US" dirty="0" err="1">
                <a:solidFill>
                  <a:srgbClr val="000000"/>
                </a:solidFill>
                <a:effectLst/>
              </a:rPr>
              <a:t>.auburn.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XZQ0001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second_os161</a:t>
            </a:r>
            <a:r>
              <a:rPr lang="en-US" dirty="0">
                <a:solidFill>
                  <a:srgbClr val="000000"/>
                </a:solidFill>
                <a:effectLst/>
              </a:rPr>
              <a:t>.git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add .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commit -m "Initial commit"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push -u origin master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Existing Git repository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cd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existing_repo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remote rename origin old-origin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remote add origin </a:t>
            </a:r>
            <a:r>
              <a:rPr lang="en-US" u="sng" dirty="0">
                <a:solidFill>
                  <a:srgbClr val="000000"/>
                </a:solidFill>
                <a:effectLst/>
              </a:rPr>
              <a:t>https</a:t>
            </a:r>
            <a:r>
              <a:rPr lang="en-US" dirty="0">
                <a:solidFill>
                  <a:srgbClr val="000000"/>
                </a:solidFill>
                <a:effectLst/>
              </a:rPr>
              <a:t>://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gitlab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eng</a:t>
            </a:r>
            <a:r>
              <a:rPr lang="en-US" dirty="0" err="1">
                <a:solidFill>
                  <a:srgbClr val="000000"/>
                </a:solidFill>
                <a:effectLst/>
              </a:rPr>
              <a:t>.auburn.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>
                <a:solidFill>
                  <a:srgbClr val="000000"/>
                </a:solidFill>
                <a:effectLst/>
              </a:rPr>
              <a:t>/</a:t>
            </a:r>
            <a:r>
              <a:rPr lang="en-US" u="sng">
                <a:solidFill>
                  <a:srgbClr val="000000"/>
                </a:solidFill>
                <a:effectLst/>
              </a:rPr>
              <a:t>XZQ0001</a:t>
            </a:r>
            <a:r>
              <a:rPr lang="en-US">
                <a:solidFill>
                  <a:srgbClr val="000000"/>
                </a:solidFill>
                <a:effectLst/>
              </a:rPr>
              <a:t>/</a:t>
            </a:r>
            <a:r>
              <a:rPr lang="en-US" u="sng">
                <a:solidFill>
                  <a:srgbClr val="000000"/>
                </a:solidFill>
                <a:effectLst/>
              </a:rPr>
              <a:t>second_os161</a:t>
            </a:r>
            <a:r>
              <a:rPr lang="en-US">
                <a:solidFill>
                  <a:srgbClr val="000000"/>
                </a:solidFill>
                <a:effectLst/>
              </a:rPr>
              <a:t>.git</a:t>
            </a:r>
            <a:r>
              <a:rPr lang="en-US"/>
              <a:t> </a:t>
            </a:r>
            <a:r>
              <a:rPr lang="en-US">
                <a:solidFill>
                  <a:srgbClr val="000000"/>
                </a:solidFill>
                <a:effectLst/>
              </a:rPr>
              <a:t>git push -u origin --all</a:t>
            </a:r>
            <a:r>
              <a:rPr lang="en-US"/>
              <a:t> </a:t>
            </a:r>
            <a:r>
              <a:rPr lang="en-US">
                <a:solidFill>
                  <a:srgbClr val="000000"/>
                </a:solidFill>
                <a:effectLst/>
              </a:rPr>
              <a:t>git push -u origin --tags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2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872F13E-3E96-47DE-A003-1C9D8174C61B}" type="slidenum">
              <a:rPr lang="en-US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/>
          </a:p>
        </p:txBody>
      </p:sp>
      <p:sp>
        <p:nvSpPr>
          <p:cNvPr id="4506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7959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10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How to read source code?</a:t>
            </a:r>
          </a:p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My story: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 4000-5000 lines. 3 weeks. A distributed system simulator. 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140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11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Story: Bad yet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 feasible collaboration plan</a:t>
            </a:r>
          </a:p>
          <a:p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One member works on COMP4300; one member works on COMP3500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63305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>
                <a:latin typeface="Times New Roman" charset="0"/>
                <a:ea typeface="MS PGothic" charset="0"/>
                <a:cs typeface="MS PGothic" charset="0"/>
              </a:rPr>
              <a:t>Personality: teamwork.</a:t>
            </a:r>
          </a:p>
        </p:txBody>
      </p:sp>
    </p:spTree>
    <p:extLst>
      <p:ext uri="{BB962C8B-B14F-4D97-AF65-F5344CB8AC3E}">
        <p14:creationId xmlns:p14="http://schemas.microsoft.com/office/powerpoint/2010/main" val="196773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13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r>
              <a:rPr lang="en-US">
                <a:latin typeface="Times New Roman" charset="0"/>
              </a:rPr>
              <a:t>Teach students how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51467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14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15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5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D5D8C-B9EF-2D44-A4A4-A7A4822C1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3F4DF-D8DA-3F48-A743-836D6D9D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73" y="-76200"/>
            <a:ext cx="12439473" cy="68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3048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Eight Tasks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230086"/>
            <a:ext cx="10134600" cy="5253038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Task 1-Environment (</a:t>
            </a:r>
            <a:r>
              <a:rPr lang="en-US" dirty="0" err="1">
                <a:latin typeface="Calibri"/>
                <a:cs typeface="Calibri"/>
              </a:rPr>
              <a:t>toolchains</a:t>
            </a:r>
            <a:r>
              <a:rPr lang="en-US" dirty="0">
                <a:latin typeface="Calibri"/>
                <a:cs typeface="Calibri"/>
              </a:rPr>
              <a:t>): 10%, 30 min - 4 hours 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2-Setup CVS: 10%, 10 min</a:t>
            </a:r>
            <a:endParaRPr lang="en-US" dirty="0">
              <a:effectLst/>
              <a:latin typeface="Calibri"/>
              <a:cs typeface="Calibri"/>
            </a:endParaRPr>
          </a:p>
          <a:p>
            <a:pPr lvl="0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Task 3-Reading Code: 30%, 4 hours (Wait for me)</a:t>
            </a:r>
            <a:endParaRPr lang="en-US" dirty="0">
              <a:solidFill>
                <a:srgbClr val="FF0000"/>
              </a:solidFill>
              <a:effectLst/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4-Build OS161: 10%, 10-30 min</a:t>
            </a:r>
            <a:endParaRPr lang="en-US" dirty="0">
              <a:effectLst/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5-Run OS161: 10%, 10-30 min</a:t>
            </a:r>
            <a:endParaRPr lang="en-US" dirty="0">
              <a:effectLst/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6-Rebuild os161: 10%, 10-30 min</a:t>
            </a:r>
            <a:endParaRPr lang="en-US" dirty="0">
              <a:effectLst/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7-Use GDB: 10%: 10-30 min</a:t>
            </a:r>
            <a:endParaRPr lang="en-US" dirty="0">
              <a:effectLst/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Task 8-Use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Git and GitLab</a:t>
            </a:r>
            <a:r>
              <a:rPr lang="en-US" dirty="0">
                <a:latin typeface="Calibri"/>
                <a:cs typeface="Calibri"/>
              </a:rPr>
              <a:t>: 10%, 10 min</a:t>
            </a:r>
            <a:r>
              <a:rPr lang="en-US" dirty="0">
                <a:effectLst/>
                <a:latin typeface="Calibri"/>
                <a:cs typeface="Calibri"/>
              </a:rPr>
              <a:t> </a:t>
            </a:r>
            <a:endParaRPr lang="en-US" altLang="zh-CN" dirty="0">
              <a:latin typeface="Calibri"/>
              <a:ea typeface="宋体" charset="0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352800"/>
            <a:ext cx="2336800" cy="234147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18979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Collaboration Strategies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7172" y="1295400"/>
            <a:ext cx="9906000" cy="5329238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cs typeface="Calibri"/>
              </a:rPr>
              <a:t>A Bad (really bad) Plan: One member works on COMP4300; one member works on COMP3500</a:t>
            </a:r>
          </a:p>
          <a:p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Two members A and B (who are not familiar with Linux): work on projects 0/1 in Week 1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One member C (who are a Linux expert): immediately work on project 2 in Week 1</a:t>
            </a:r>
            <a:endParaRPr lang="en-US" dirty="0">
              <a:effectLst/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Members A and B start working project 2 in week 2.</a:t>
            </a:r>
          </a:p>
          <a:p>
            <a:pPr lvl="0"/>
            <a:r>
              <a:rPr lang="en-US" altLang="zh-CN" dirty="0">
                <a:latin typeface="Calibri"/>
                <a:ea typeface="宋体" charset="0"/>
                <a:cs typeface="Calibri"/>
              </a:rPr>
              <a:t>Member C is the mentor for A and B.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312271"/>
            <a:ext cx="2283944" cy="19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93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726375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Overall Strategy</a:t>
            </a:r>
          </a:p>
        </p:txBody>
      </p:sp>
      <p:sp>
        <p:nvSpPr>
          <p:cNvPr id="15363" name="Rectangle 31"/>
          <p:cNvSpPr>
            <a:spLocks noChangeArrowheads="1"/>
          </p:cNvSpPr>
          <p:nvPr/>
        </p:nvSpPr>
        <p:spPr bwMode="auto">
          <a:xfrm>
            <a:off x="2667000" y="838201"/>
            <a:ext cx="7086600" cy="544513"/>
          </a:xfrm>
          <a:prstGeom prst="rect">
            <a:avLst/>
          </a:prstGeom>
          <a:solidFill>
            <a:srgbClr val="CCFF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2 – An Introduction to OS/161</a:t>
            </a:r>
            <a:endParaRPr lang="en-US" dirty="0">
              <a:solidFill>
                <a:srgbClr val="C00000"/>
              </a:solidFill>
              <a:latin typeface="Calibri" charset="0"/>
              <a:ea typeface="MS PGothic" charset="0"/>
              <a:cs typeface="Arial" charset="0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981200" y="3962400"/>
            <a:ext cx="1981200" cy="1287114"/>
            <a:chOff x="838200" y="3116240"/>
            <a:chExt cx="1981200" cy="1286432"/>
          </a:xfrm>
        </p:grpSpPr>
        <p:sp>
          <p:nvSpPr>
            <p:cNvPr id="15386" name="Rectangle 17"/>
            <p:cNvSpPr>
              <a:spLocks noChangeArrowheads="1"/>
            </p:cNvSpPr>
            <p:nvPr/>
          </p:nvSpPr>
          <p:spPr bwMode="auto">
            <a:xfrm>
              <a:off x="838200" y="3573199"/>
              <a:ext cx="1981200" cy="829473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Build OS/161: Section 6</a:t>
              </a:r>
            </a:p>
          </p:txBody>
        </p:sp>
        <p:sp>
          <p:nvSpPr>
            <p:cNvPr id="15387" name="AutoShape 14"/>
            <p:cNvSpPr>
              <a:spLocks noChangeArrowheads="1"/>
            </p:cNvSpPr>
            <p:nvPr/>
          </p:nvSpPr>
          <p:spPr bwMode="auto">
            <a:xfrm>
              <a:off x="2286000" y="3116240"/>
              <a:ext cx="533400" cy="428938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3276599" y="1412875"/>
            <a:ext cx="5791201" cy="1246922"/>
            <a:chOff x="2287162" y="1945944"/>
            <a:chExt cx="4951256" cy="1246960"/>
          </a:xfrm>
        </p:grpSpPr>
        <p:sp>
          <p:nvSpPr>
            <p:cNvPr id="15384" name="AutoShape 14"/>
            <p:cNvSpPr>
              <a:spLocks noChangeArrowheads="1"/>
            </p:cNvSpPr>
            <p:nvPr/>
          </p:nvSpPr>
          <p:spPr bwMode="auto">
            <a:xfrm>
              <a:off x="4572000" y="1945944"/>
              <a:ext cx="533400" cy="415937"/>
            </a:xfrm>
            <a:prstGeom prst="upArrow">
              <a:avLst>
                <a:gd name="adj1" fmla="val 50000"/>
                <a:gd name="adj2" fmla="val 28570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2287162" y="2361882"/>
              <a:ext cx="4951256" cy="831022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Setup Git and GitLab reposition: read Section 3.1 Walkthrough Sections 4.1 and 4.4</a:t>
              </a:r>
            </a:p>
          </p:txBody>
        </p:sp>
      </p:grpSp>
      <p:grpSp>
        <p:nvGrpSpPr>
          <p:cNvPr id="28" name="Group 43"/>
          <p:cNvGrpSpPr>
            <a:grpSpLocks/>
          </p:cNvGrpSpPr>
          <p:nvPr/>
        </p:nvGrpSpPr>
        <p:grpSpPr bwMode="auto">
          <a:xfrm>
            <a:off x="4191000" y="3990437"/>
            <a:ext cx="1752600" cy="1259079"/>
            <a:chOff x="762000" y="3116240"/>
            <a:chExt cx="1752600" cy="1258411"/>
          </a:xfrm>
        </p:grpSpPr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762000" y="3545177"/>
              <a:ext cx="1752600" cy="829474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Run OS/161: Section 7</a:t>
              </a:r>
            </a:p>
          </p:txBody>
        </p:sp>
        <p:sp>
          <p:nvSpPr>
            <p:cNvPr id="30" name="AutoShape 14"/>
            <p:cNvSpPr>
              <a:spLocks noChangeArrowheads="1"/>
            </p:cNvSpPr>
            <p:nvPr/>
          </p:nvSpPr>
          <p:spPr bwMode="auto">
            <a:xfrm>
              <a:off x="1447800" y="3116240"/>
              <a:ext cx="533400" cy="42894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</p:grpSp>
      <p:grpSp>
        <p:nvGrpSpPr>
          <p:cNvPr id="31" name="Group 43"/>
          <p:cNvGrpSpPr>
            <a:grpSpLocks/>
          </p:cNvGrpSpPr>
          <p:nvPr/>
        </p:nvGrpSpPr>
        <p:grpSpPr bwMode="auto">
          <a:xfrm>
            <a:off x="6172200" y="3989352"/>
            <a:ext cx="2286000" cy="1261246"/>
            <a:chOff x="838200" y="3116241"/>
            <a:chExt cx="2286000" cy="1260578"/>
          </a:xfrm>
        </p:grpSpPr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838200" y="3546262"/>
              <a:ext cx="2286000" cy="830557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Modify OS/161: Section 8</a:t>
              </a:r>
            </a:p>
          </p:txBody>
        </p:sp>
        <p:sp>
          <p:nvSpPr>
            <p:cNvPr id="33" name="AutoShape 14"/>
            <p:cNvSpPr>
              <a:spLocks noChangeArrowheads="1"/>
            </p:cNvSpPr>
            <p:nvPr/>
          </p:nvSpPr>
          <p:spPr bwMode="auto">
            <a:xfrm>
              <a:off x="1447800" y="3116241"/>
              <a:ext cx="533400" cy="430022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</p:grpSp>
      <p:grpSp>
        <p:nvGrpSpPr>
          <p:cNvPr id="34" name="Group 42"/>
          <p:cNvGrpSpPr>
            <a:grpSpLocks/>
          </p:cNvGrpSpPr>
          <p:nvPr/>
        </p:nvGrpSpPr>
        <p:grpSpPr bwMode="auto">
          <a:xfrm>
            <a:off x="2362200" y="2667001"/>
            <a:ext cx="7924800" cy="1247234"/>
            <a:chOff x="2287162" y="2174551"/>
            <a:chExt cx="4951256" cy="1247271"/>
          </a:xfrm>
        </p:grpSpPr>
        <p:sp>
          <p:nvSpPr>
            <p:cNvPr id="35" name="AutoShape 14"/>
            <p:cNvSpPr>
              <a:spLocks noChangeArrowheads="1"/>
            </p:cNvSpPr>
            <p:nvPr/>
          </p:nvSpPr>
          <p:spPr bwMode="auto">
            <a:xfrm>
              <a:off x="4524749" y="2174551"/>
              <a:ext cx="380866" cy="380622"/>
            </a:xfrm>
            <a:prstGeom prst="upArrow">
              <a:avLst>
                <a:gd name="adj1" fmla="val 50000"/>
                <a:gd name="adj2" fmla="val 28570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2287162" y="2590800"/>
              <a:ext cx="4951256" cy="831022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Setup the </a:t>
              </a:r>
              <a:r>
                <a:rPr lang="en-US" dirty="0" err="1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toolchain</a:t>
              </a:r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 including cs161-gcc, cs161-gdb, and sys161: Sections 4.2 and 4.3</a:t>
              </a:r>
            </a:p>
          </p:txBody>
        </p:sp>
      </p:grpSp>
      <p:grpSp>
        <p:nvGrpSpPr>
          <p:cNvPr id="37" name="Group 43"/>
          <p:cNvGrpSpPr>
            <a:grpSpLocks/>
          </p:cNvGrpSpPr>
          <p:nvPr/>
        </p:nvGrpSpPr>
        <p:grpSpPr bwMode="auto">
          <a:xfrm>
            <a:off x="8610600" y="3990439"/>
            <a:ext cx="1752600" cy="1259077"/>
            <a:chOff x="838200" y="3116241"/>
            <a:chExt cx="1752600" cy="1258409"/>
          </a:xfrm>
        </p:grpSpPr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838200" y="3545176"/>
              <a:ext cx="1752600" cy="829474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Run OS/161: Section 7</a:t>
              </a:r>
            </a:p>
          </p:txBody>
        </p:sp>
        <p:sp>
          <p:nvSpPr>
            <p:cNvPr id="39" name="AutoShape 14"/>
            <p:cNvSpPr>
              <a:spLocks noChangeArrowheads="1"/>
            </p:cNvSpPr>
            <p:nvPr/>
          </p:nvSpPr>
          <p:spPr bwMode="auto">
            <a:xfrm>
              <a:off x="1447800" y="3116241"/>
              <a:ext cx="533400" cy="428939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</p:grpSp>
      <p:grpSp>
        <p:nvGrpSpPr>
          <p:cNvPr id="46" name="Group 42"/>
          <p:cNvGrpSpPr>
            <a:grpSpLocks/>
          </p:cNvGrpSpPr>
          <p:nvPr/>
        </p:nvGrpSpPr>
        <p:grpSpPr bwMode="auto">
          <a:xfrm>
            <a:off x="3962401" y="5333999"/>
            <a:ext cx="4495801" cy="1171034"/>
            <a:chOff x="3286935" y="2250753"/>
            <a:chExt cx="2808886" cy="1171069"/>
          </a:xfrm>
        </p:grpSpPr>
        <p:sp>
          <p:nvSpPr>
            <p:cNvPr id="47" name="AutoShape 14"/>
            <p:cNvSpPr>
              <a:spLocks noChangeArrowheads="1"/>
            </p:cNvSpPr>
            <p:nvPr/>
          </p:nvSpPr>
          <p:spPr bwMode="auto">
            <a:xfrm>
              <a:off x="4524749" y="2250753"/>
              <a:ext cx="380866" cy="304420"/>
            </a:xfrm>
            <a:prstGeom prst="upArrow">
              <a:avLst>
                <a:gd name="adj1" fmla="val 50000"/>
                <a:gd name="adj2" fmla="val 28570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auto">
            <a:xfrm>
              <a:off x="3286935" y="2590800"/>
              <a:ext cx="2808886" cy="831022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681"/>
                  </a:solidFill>
                  <a:latin typeface="Calibri" charset="0"/>
                  <a:ea typeface="MS PGothic" charset="0"/>
                  <a:cs typeface="Times New Roman" charset="0"/>
                </a:rPr>
                <a:t>Code Reading: Section 5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Calibri" charset="0"/>
                  <a:ea typeface="MS PGothic" charset="0"/>
                  <a:cs typeface="Times New Roman" charset="0"/>
                </a:rPr>
                <a:t>(wait for me)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7696200" cy="685800"/>
          </a:xfrm>
        </p:spPr>
        <p:txBody>
          <a:bodyPr/>
          <a:lstStyle/>
          <a:p>
            <a:r>
              <a:rPr lang="en-US" sz="4000" dirty="0">
                <a:latin typeface="Calibri" charset="0"/>
              </a:rPr>
              <a:t>Tool 1: the </a:t>
            </a:r>
            <a:r>
              <a:rPr lang="en-US" sz="4000" dirty="0">
                <a:latin typeface="Courier New"/>
                <a:cs typeface="Courier New"/>
              </a:rPr>
              <a:t>script</a:t>
            </a:r>
            <a:r>
              <a:rPr lang="en-US" sz="4000" dirty="0">
                <a:latin typeface="Calibri" charset="0"/>
              </a:rPr>
              <a:t> command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8153400" cy="4724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Save a session of your Linux terminal.</a:t>
            </a:r>
          </a:p>
          <a:p>
            <a:r>
              <a:rPr lang="en-US" dirty="0">
                <a:latin typeface="Calibri" charset="0"/>
              </a:rPr>
              <a:t>A typescript of everything that happens.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09800" y="2971800"/>
            <a:ext cx="7543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$ script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$Script started, file is typescript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 cd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file1 file2 file3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 exit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exit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Script done, file is typescript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7696200" cy="685800"/>
          </a:xfrm>
        </p:spPr>
        <p:txBody>
          <a:bodyPr/>
          <a:lstStyle/>
          <a:p>
            <a:r>
              <a:rPr lang="en-US" sz="4000" dirty="0">
                <a:latin typeface="Calibri" charset="0"/>
              </a:rPr>
              <a:t>Tool 1: the </a:t>
            </a:r>
            <a:r>
              <a:rPr lang="en-US" sz="4000" dirty="0">
                <a:latin typeface="Courier New"/>
                <a:cs typeface="Courier New"/>
              </a:rPr>
              <a:t>script</a:t>
            </a:r>
            <a:r>
              <a:rPr lang="en-US" sz="4000" dirty="0">
                <a:latin typeface="Calibri" charset="0"/>
              </a:rPr>
              <a:t> command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7400" y="1828800"/>
            <a:ext cx="7543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$ script </a:t>
            </a:r>
            <a:r>
              <a:rPr lang="en-US" dirty="0" err="1">
                <a:solidFill>
                  <a:srgbClr val="FF0000"/>
                </a:solidFill>
                <a:latin typeface="Courier New"/>
                <a:cs typeface="Courier New"/>
              </a:rPr>
              <a:t>sample.script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$Script started, file is typescript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 cd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 </a:t>
            </a:r>
            <a:r>
              <a:rPr lang="en-US" dirty="0" err="1">
                <a:latin typeface="Courier New"/>
                <a:cs typeface="Courier New"/>
              </a:rPr>
              <a:t>ls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file1 file2 file3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$ exit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exit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Script done, file is </a:t>
            </a:r>
            <a:r>
              <a:rPr lang="en-US" dirty="0" err="1">
                <a:solidFill>
                  <a:srgbClr val="FF0000"/>
                </a:solidFill>
                <a:latin typeface="Courier New"/>
                <a:cs typeface="Courier New"/>
              </a:rPr>
              <a:t>sample.script</a:t>
            </a:r>
            <a:endParaRPr lang="en-US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4380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696200" cy="1905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Tool 2: Git and GitLab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(Versions Control System)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Don’t use GitHub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2362200"/>
            <a:ext cx="8991600" cy="33528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Source code version control system  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To merge multiple programmers' modifications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To detecting conflicts when merges fail </a:t>
            </a:r>
          </a:p>
        </p:txBody>
      </p:sp>
    </p:spTree>
    <p:extLst>
      <p:ext uri="{BB962C8B-B14F-4D97-AF65-F5344CB8AC3E}">
        <p14:creationId xmlns:p14="http://schemas.microsoft.com/office/powerpoint/2010/main" val="143784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9932B-4C3C-7042-AAEC-A0B648A0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5"/>
            <a:ext cx="12192000" cy="684422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082A08-49F1-D14B-B9D7-473CCAA05914}"/>
              </a:ext>
            </a:extLst>
          </p:cNvPr>
          <p:cNvSpPr txBox="1">
            <a:spLocks/>
          </p:cNvSpPr>
          <p:nvPr/>
        </p:nvSpPr>
        <p:spPr bwMode="auto">
          <a:xfrm>
            <a:off x="3962400" y="304800"/>
            <a:ext cx="5029200" cy="10390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Setting up </a:t>
            </a:r>
            <a:r>
              <a:rPr lang="en-US" kern="0" dirty="0" err="1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gitlab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772FB5-1AD1-AE4A-A4C0-2C7418EF0ECD}"/>
              </a:ext>
            </a:extLst>
          </p:cNvPr>
          <p:cNvSpPr txBox="1">
            <a:spLocks/>
          </p:cNvSpPr>
          <p:nvPr/>
        </p:nvSpPr>
        <p:spPr bwMode="auto">
          <a:xfrm>
            <a:off x="381000" y="4953000"/>
            <a:ext cx="10896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2FCA3-19C1-D34A-8F10-11E0671F4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944916"/>
            <a:ext cx="9982200" cy="770084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DD550C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4400" dirty="0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https://</a:t>
            </a:r>
            <a:r>
              <a:rPr lang="en-US" sz="440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gitlab.eng.auburn.edu</a:t>
            </a:r>
            <a:endParaRPr lang="en-US" sz="4400" dirty="0">
              <a:solidFill>
                <a:srgbClr val="03244D"/>
              </a:solidFill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0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2EA62-1AF4-D147-BA4C-04BF3492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3F14D-1C76-ED47-B72B-5336799B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91" y="-23734"/>
            <a:ext cx="1231092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AFBCB-4F7B-EF4E-BB44-1868E44BA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776D3-15CE-604D-BC53-32CE6B76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" y="-76200"/>
            <a:ext cx="1251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8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1"/>
            <a:ext cx="10363200" cy="1470025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Have 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600451"/>
            <a:ext cx="8534400" cy="2038349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Read FAQs first.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Post your questions on Piazza in Canvas.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Help Dr. Qin to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013FDC-CDB6-0145-BBEC-8B9E418D679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3300"/>
                </a:solidFill>
                <a:latin typeface="Calibri" charset="0"/>
                <a:ea typeface="Calibri" charset="0"/>
                <a:cs typeface="Calibri" charset="0"/>
              </a:rPr>
              <a:t>Options 3-4: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Configure Your OpenSSH Server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Install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OpenSSH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400050" lvl="1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sudo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apt-get install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openssh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-server</a:t>
            </a:r>
          </a:p>
          <a:p>
            <a:endParaRPr lang="en-US" dirty="0"/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Backup SSH configuration file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$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sudo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etc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sshd_config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etc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sshd_config.old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Edit the SSH configuration file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$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sudo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gedit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etc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sshd_config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Edit the SSH configuration file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Disable Password Authentication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PasswordAuthentication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 no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Disable Forwarding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AllowTcpForwarding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 no</a:t>
            </a:r>
          </a:p>
          <a:p>
            <a:pPr marL="0" indent="0">
              <a:buNone/>
            </a:pP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X11Forwarding no</a:t>
            </a:r>
          </a:p>
          <a:p>
            <a:pPr marL="0" indent="0">
              <a:buNone/>
            </a:pP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Specify Which Accounts Can Use SSH</a:t>
            </a:r>
          </a:p>
          <a:p>
            <a:pPr marL="0" indent="0">
              <a:buNone/>
            </a:pP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AllowUsers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 xzq0001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Restart the SSH Server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sudo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restart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sshIf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endParaRPr lang="en-US" dirty="0"/>
          </a:p>
          <a:p>
            <a:r>
              <a:rPr lang="en-US" dirty="0"/>
              <a:t>If you get the error, 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Unable to connect to Upstart</a:t>
            </a:r>
            <a:r>
              <a:rPr lang="en-US" dirty="0"/>
              <a:t>", restart </a:t>
            </a:r>
            <a:r>
              <a:rPr lang="en-US" dirty="0" err="1"/>
              <a:t>ssh</a:t>
            </a:r>
            <a:r>
              <a:rPr lang="en-US" dirty="0"/>
              <a:t> with the following: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sudo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systemctl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restart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2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886200"/>
            <a:ext cx="11277600" cy="609600"/>
          </a:xfrm>
        </p:spPr>
        <p:txBody>
          <a:bodyPr/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help.ubuntu.com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/community/SSH/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OpenSSH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/Configuring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013FDC-CDB6-0145-BBEC-8B9E418D679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1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6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524000"/>
            <a:ext cx="8077200" cy="2209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2 – An Introduction to OS/161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Overview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endParaRPr lang="en-US" altLang="zh-CN" sz="36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rgbClr val="000090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kumimoji="1" lang="en-US" sz="2400" i="1" dirty="0">
                <a:solidFill>
                  <a:srgbClr val="000090"/>
                </a:solidFill>
                <a:latin typeface="Calibri" charset="0"/>
              </a:rPr>
              <a:t>Auburn University</a:t>
            </a:r>
            <a:br>
              <a:rPr kumimoji="1" lang="en-US" sz="2400" i="1" dirty="0">
                <a:solidFill>
                  <a:srgbClr val="000090"/>
                </a:solidFill>
                <a:latin typeface="Calibri" charset="0"/>
              </a:rPr>
            </a:br>
            <a:r>
              <a:rPr kumimoji="1" lang="en-US" sz="2400" i="1" dirty="0">
                <a:solidFill>
                  <a:srgbClr val="000090"/>
                </a:solidFill>
                <a:latin typeface="Calibri" charset="0"/>
              </a:rPr>
              <a:t>http://</a:t>
            </a:r>
            <a:r>
              <a:rPr kumimoji="1" lang="en-US" sz="2400" i="1" dirty="0" err="1">
                <a:solidFill>
                  <a:srgbClr val="000090"/>
                </a:solidFill>
                <a:latin typeface="Calibri" charset="0"/>
              </a:rPr>
              <a:t>www.eng.auburn.edu</a:t>
            </a:r>
            <a:r>
              <a:rPr kumimoji="1" lang="en-US" sz="2400" i="1" dirty="0">
                <a:solidFill>
                  <a:srgbClr val="000090"/>
                </a:solidFill>
                <a:latin typeface="Calibri" charset="0"/>
              </a:rPr>
              <a:t>/~</a:t>
            </a:r>
            <a:r>
              <a:rPr kumimoji="1" lang="en-US" sz="2400" i="1" dirty="0" err="1">
                <a:solidFill>
                  <a:srgbClr val="000090"/>
                </a:solidFill>
                <a:latin typeface="Calibri" charset="0"/>
              </a:rPr>
              <a:t>xqin</a:t>
            </a:r>
            <a:endParaRPr kumimoji="1" lang="en-US" sz="2400" i="1" dirty="0">
              <a:solidFill>
                <a:srgbClr val="000090"/>
              </a:solidFill>
              <a:latin typeface="Calibri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kumimoji="1" lang="en-US" sz="2400" i="1" dirty="0" err="1">
                <a:solidFill>
                  <a:srgbClr val="000090"/>
                </a:solidFill>
                <a:latin typeface="Calibri" charset="0"/>
              </a:rPr>
              <a:t>xqin@auburn.edu</a:t>
            </a:r>
            <a:endParaRPr kumimoji="1" lang="en-US" altLang="zh-CN" sz="2400" i="1" dirty="0">
              <a:solidFill>
                <a:srgbClr val="000090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512764"/>
            <a:ext cx="8839200" cy="782637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alibri" pitchFamily="34" charset="0"/>
              </a:rPr>
              <a:t>Candidate Programing Environments</a:t>
            </a:r>
            <a:endParaRPr lang="en-US" altLang="zh-CN" dirty="0"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43600" y="1711331"/>
            <a:ext cx="4343400" cy="5238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4. Your Own Linux Machine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90800" y="1712914"/>
            <a:ext cx="2057400" cy="522287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3. OS Lab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05000" y="3516319"/>
            <a:ext cx="3429000" cy="5238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1. Gate/Tux Machine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43600" y="3515525"/>
            <a:ext cx="4572000" cy="5238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2. Virtue Machine on your PC</a:t>
            </a:r>
          </a:p>
        </p:txBody>
      </p:sp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6248400" y="2254251"/>
            <a:ext cx="403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Same as the OS Lab case except that its your PC</a:t>
            </a:r>
            <a:endParaRPr lang="en-US" altLang="en-US" sz="2400" dirty="0">
              <a:solidFill>
                <a:schemeClr val="tx1"/>
              </a:solidFill>
              <a:latin typeface="Calibri" pitchFamily="34" charset="0"/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18440" name="Text Box 9"/>
          <p:cNvSpPr txBox="1">
            <a:spLocks noChangeArrowheads="1"/>
          </p:cNvSpPr>
          <p:nvPr/>
        </p:nvSpPr>
        <p:spPr bwMode="auto">
          <a:xfrm>
            <a:off x="1601788" y="4083050"/>
            <a:ext cx="4951413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Remote access: using </a:t>
            </a:r>
            <a:r>
              <a:rPr lang="en-US" altLang="en-US" sz="2400" dirty="0" err="1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ssh</a:t>
            </a: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. 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Local access: Davis Hall room 123 (Aerospace) </a:t>
            </a:r>
          </a:p>
        </p:txBody>
      </p:sp>
      <p:sp>
        <p:nvSpPr>
          <p:cNvPr id="18441" name="Text Box 10"/>
          <p:cNvSpPr txBox="1">
            <a:spLocks noChangeArrowheads="1"/>
          </p:cNvSpPr>
          <p:nvPr/>
        </p:nvSpPr>
        <p:spPr bwMode="auto">
          <a:xfrm>
            <a:off x="1600200" y="2271714"/>
            <a:ext cx="434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You have installed 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CentOS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. You may use IDE or Vim/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gcc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/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gdb</a:t>
            </a:r>
            <a:endParaRPr lang="en-US" altLang="en-US" sz="2400" dirty="0">
              <a:solidFill>
                <a:schemeClr val="tx1"/>
              </a:solidFill>
              <a:latin typeface="Calibri" pitchFamily="34" charset="0"/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8442" name="Text Box 11"/>
          <p:cNvSpPr txBox="1">
            <a:spLocks noChangeArrowheads="1"/>
          </p:cNvSpPr>
          <p:nvPr/>
        </p:nvSpPr>
        <p:spPr bwMode="auto">
          <a:xfrm>
            <a:off x="6248400" y="4084638"/>
            <a:ext cx="3810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Install </a:t>
            </a:r>
            <a:r>
              <a:rPr lang="en-US" altLang="en-US" sz="2400" dirty="0" err="1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VirtualBox</a:t>
            </a: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, then </a:t>
            </a:r>
            <a:r>
              <a:rPr lang="en-US" altLang="en-US" sz="2400" dirty="0" err="1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CentOS</a:t>
            </a:r>
            <a:r>
              <a:rPr lang="en-US" altLang="en-US" sz="2400" dirty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, then its your virtual OS Lab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790700" y="5377707"/>
            <a:ext cx="8610600" cy="954750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</a:rPr>
              <a:t>Options 2-3: How to use Git and GitLab to maintain the source code developed by multiple group members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54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B772FB5-1AD1-AE4A-A4C0-2C7418EF0ECD}"/>
              </a:ext>
            </a:extLst>
          </p:cNvPr>
          <p:cNvSpPr txBox="1">
            <a:spLocks/>
          </p:cNvSpPr>
          <p:nvPr/>
        </p:nvSpPr>
        <p:spPr bwMode="auto">
          <a:xfrm>
            <a:off x="381000" y="4953000"/>
            <a:ext cx="10896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95BA4-90DF-E543-ADD4-DEE92780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" y="1903751"/>
            <a:ext cx="12705874" cy="496174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A84BF88-68AB-E140-871A-9B500C9D811E}"/>
              </a:ext>
            </a:extLst>
          </p:cNvPr>
          <p:cNvSpPr txBox="1">
            <a:spLocks/>
          </p:cNvSpPr>
          <p:nvPr/>
        </p:nvSpPr>
        <p:spPr bwMode="auto">
          <a:xfrm>
            <a:off x="3868317" y="381000"/>
            <a:ext cx="5029200" cy="10390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Setting up </a:t>
            </a:r>
            <a:r>
              <a:rPr lang="en-US" kern="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GitLab</a:t>
            </a:r>
          </a:p>
        </p:txBody>
      </p:sp>
    </p:spTree>
    <p:extLst>
      <p:ext uri="{BB962C8B-B14F-4D97-AF65-F5344CB8AC3E}">
        <p14:creationId xmlns:p14="http://schemas.microsoft.com/office/powerpoint/2010/main" val="286958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Project Objectives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609600" y="1548384"/>
            <a:ext cx="11125200" cy="3709416"/>
          </a:xfrm>
        </p:spPr>
        <p:txBody>
          <a:bodyPr/>
          <a:lstStyle/>
          <a:p>
            <a:pPr lvl="0"/>
            <a:r>
              <a:rPr lang="en-US" dirty="0">
                <a:latin typeface="Calibri"/>
                <a:cs typeface="Calibri"/>
              </a:rPr>
              <a:t>To use your installed </a:t>
            </a:r>
            <a:r>
              <a:rPr lang="en-US" dirty="0" err="1">
                <a:latin typeface="Calibri"/>
                <a:cs typeface="Calibri"/>
              </a:rPr>
              <a:t>CentOS</a:t>
            </a:r>
            <a:r>
              <a:rPr lang="en-US" dirty="0">
                <a:latin typeface="Calibri"/>
                <a:cs typeface="Calibri"/>
              </a:rPr>
              <a:t> for project 2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To configure and build OS/161 kernels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Discover design aspects of OS/161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To learn Git - a version control system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To lean GitLab</a:t>
            </a:r>
          </a:p>
          <a:p>
            <a:r>
              <a:rPr lang="en-US" dirty="0">
                <a:latin typeface="Calibri"/>
                <a:cs typeface="Calibri"/>
              </a:rPr>
              <a:t>To learn GDB to debug OS/161</a:t>
            </a:r>
            <a:r>
              <a:rPr lang="en-US" dirty="0">
                <a:effectLst/>
                <a:latin typeface="Calibri"/>
                <a:cs typeface="Calibri"/>
              </a:rPr>
              <a:t> </a:t>
            </a:r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3600" y="5606021"/>
            <a:ext cx="6934200" cy="5238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Two weeks to achieve the above objectives!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576" y="516954"/>
            <a:ext cx="2698679" cy="180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</TotalTime>
  <Words>710</Words>
  <Application>Microsoft Macintosh PowerPoint</Application>
  <PresentationFormat>Widescreen</PresentationFormat>
  <Paragraphs>125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ＭＳ Ｐゴシック</vt:lpstr>
      <vt:lpstr>ＭＳ Ｐゴシック</vt:lpstr>
      <vt:lpstr>SimSun</vt:lpstr>
      <vt:lpstr>SimSun</vt:lpstr>
      <vt:lpstr>Arial</vt:lpstr>
      <vt:lpstr>Calibri</vt:lpstr>
      <vt:lpstr>Courier New</vt:lpstr>
      <vt:lpstr>Symbol</vt:lpstr>
      <vt:lpstr>Times New Roman</vt:lpstr>
      <vt:lpstr>1_Default Design</vt:lpstr>
      <vt:lpstr>PowerPoint Presentation</vt:lpstr>
      <vt:lpstr>Options 3-4: Configure Your OpenSSH Server </vt:lpstr>
      <vt:lpstr>Edit the SSH configuration file </vt:lpstr>
      <vt:lpstr>Restart the SSH Server </vt:lpstr>
      <vt:lpstr>Reference</vt:lpstr>
      <vt:lpstr>COMP 3500  Introduction to Operating Systems  Project 2 – An Introduction to OS/161 Overview  </vt:lpstr>
      <vt:lpstr>Candidate Programing Environments</vt:lpstr>
      <vt:lpstr>PowerPoint Presentation</vt:lpstr>
      <vt:lpstr>Project Objectives</vt:lpstr>
      <vt:lpstr>Eight Tasks</vt:lpstr>
      <vt:lpstr>Collaboration Strategies</vt:lpstr>
      <vt:lpstr>Overall Strategy</vt:lpstr>
      <vt:lpstr>Tool 1: the script command</vt:lpstr>
      <vt:lpstr>Tool 1: the script command</vt:lpstr>
      <vt:lpstr>Tool 2: Git and GitLab  (Versions Control System) Don’t use GitHub</vt:lpstr>
      <vt:lpstr>PowerPoint Presentation</vt:lpstr>
      <vt:lpstr>PowerPoint Presentation</vt:lpstr>
      <vt:lpstr>PowerPoint Presentation</vt:lpstr>
      <vt:lpstr>Have Questions?</vt:lpstr>
    </vt:vector>
  </TitlesOfParts>
  <Company>New Mexico 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244</cp:revision>
  <dcterms:created xsi:type="dcterms:W3CDTF">2006-08-22T22:53:10Z</dcterms:created>
  <dcterms:modified xsi:type="dcterms:W3CDTF">2018-08-31T15:52:19Z</dcterms:modified>
</cp:coreProperties>
</file>